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</p:sldMasterIdLst>
  <p:notesMasterIdLst>
    <p:notesMasterId r:id="rId27"/>
  </p:notesMasterIdLst>
  <p:sldIdLst>
    <p:sldId id="259" r:id="rId4"/>
    <p:sldId id="286" r:id="rId5"/>
    <p:sldId id="273" r:id="rId6"/>
    <p:sldId id="261" r:id="rId7"/>
    <p:sldId id="288" r:id="rId8"/>
    <p:sldId id="264" r:id="rId9"/>
    <p:sldId id="266" r:id="rId10"/>
    <p:sldId id="262" r:id="rId11"/>
    <p:sldId id="283" r:id="rId12"/>
    <p:sldId id="260" r:id="rId13"/>
    <p:sldId id="275" r:id="rId14"/>
    <p:sldId id="289" r:id="rId15"/>
    <p:sldId id="267" r:id="rId16"/>
    <p:sldId id="265" r:id="rId17"/>
    <p:sldId id="284" r:id="rId18"/>
    <p:sldId id="263" r:id="rId19"/>
    <p:sldId id="268" r:id="rId20"/>
    <p:sldId id="285" r:id="rId21"/>
    <p:sldId id="271" r:id="rId22"/>
    <p:sldId id="277" r:id="rId23"/>
    <p:sldId id="278" r:id="rId24"/>
    <p:sldId id="282" r:id="rId25"/>
    <p:sldId id="28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692"/>
    <a:srgbClr val="17C0D4"/>
    <a:srgbClr val="FFFFF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15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42414-6CB8-4A4B-994F-D80FFA5C6769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5D3E2-23E2-4083-862F-937B58220B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81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094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308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525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963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194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128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23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755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063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617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794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624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40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99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69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95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12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793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22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095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5D3E2-23E2-4083-862F-937B58220B0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30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7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49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49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09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84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07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44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96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3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29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2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2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48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6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64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76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93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6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8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87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355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04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41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2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6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0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8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7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ancouversummerprogram.ubc.ca/course-packag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0812" y="1271884"/>
            <a:ext cx="7665579" cy="431423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64530" y="2772606"/>
            <a:ext cx="4062713" cy="131279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29131" y="3013501"/>
            <a:ext cx="333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温哥华之旅</a:t>
            </a:r>
          </a:p>
        </p:txBody>
      </p:sp>
      <p:sp>
        <p:nvSpPr>
          <p:cNvPr id="7" name="文本框 6"/>
          <p:cNvSpPr txBox="1"/>
          <p:nvPr/>
        </p:nvSpPr>
        <p:spPr>
          <a:xfrm rot="5400000">
            <a:off x="10155650" y="4526232"/>
            <a:ext cx="215334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i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一次学术交流</a:t>
            </a:r>
            <a:endParaRPr lang="en-US" altLang="zh-CN" sz="1600" i="1" spc="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Rectangle 10"/>
          <p:cNvSpPr/>
          <p:nvPr/>
        </p:nvSpPr>
        <p:spPr>
          <a:xfrm rot="16200000">
            <a:off x="9629414" y="-702685"/>
            <a:ext cx="742369" cy="3746709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" name="Rectangle 10"/>
          <p:cNvSpPr/>
          <p:nvPr/>
        </p:nvSpPr>
        <p:spPr>
          <a:xfrm rot="16200000">
            <a:off x="2432948" y="4180417"/>
            <a:ext cx="75909" cy="3187257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5400000">
            <a:off x="-54157" y="1818479"/>
            <a:ext cx="250918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i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一次文化体验</a:t>
            </a:r>
            <a:endParaRPr lang="en-US" altLang="zh-CN" sz="1600" i="1" spc="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8" grpId="0" animBg="1"/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19" y="595618"/>
            <a:ext cx="4907600" cy="56462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7855" y="1249658"/>
            <a:ext cx="3395929" cy="4529676"/>
          </a:xfrm>
          <a:prstGeom prst="rect">
            <a:avLst/>
          </a:prstGeom>
        </p:spPr>
      </p:pic>
      <p:sp>
        <p:nvSpPr>
          <p:cNvPr id="7" name="Rectangle 10"/>
          <p:cNvSpPr/>
          <p:nvPr/>
        </p:nvSpPr>
        <p:spPr>
          <a:xfrm rot="16200000">
            <a:off x="8721036" y="-664303"/>
            <a:ext cx="75909" cy="3187257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TextBox 27"/>
          <p:cNvSpPr txBox="1"/>
          <p:nvPr/>
        </p:nvSpPr>
        <p:spPr>
          <a:xfrm>
            <a:off x="5559619" y="1249658"/>
            <a:ext cx="6487796" cy="217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校园拍照打卡和</a:t>
            </a:r>
            <a:r>
              <a:rPr lang="en-US" altLang="zh-CN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pizza night</a:t>
            </a:r>
            <a:endParaRPr lang="en-US" sz="48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377559" y="3840360"/>
            <a:ext cx="4851916" cy="405927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在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学生的指引下找到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的一些建筑然后完成任务拍照打卡</a:t>
            </a:r>
            <a:endParaRPr lang="en-US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5975261" y="3557982"/>
            <a:ext cx="5911939" cy="2683848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A2F5FED-5683-4D66-1794-D023A90AF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19" y="595618"/>
            <a:ext cx="4907600" cy="56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78" y="957650"/>
            <a:ext cx="5596803" cy="42029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281" y="957650"/>
            <a:ext cx="5606148" cy="4202968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>
          <a:xfrm rot="16200000">
            <a:off x="5500775" y="-628708"/>
            <a:ext cx="1069674" cy="45365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68857" y="1158753"/>
            <a:ext cx="3333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60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City tour</a:t>
            </a:r>
            <a:endParaRPr kumimoji="1" lang="zh-CN" altLang="en-US" sz="6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05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6FC85C-7F09-991F-9968-A93FD9C29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411" y="0"/>
            <a:ext cx="8958376" cy="6858000"/>
          </a:xfrm>
          <a:prstGeom prst="rect">
            <a:avLst/>
          </a:prstGeom>
        </p:spPr>
      </p:pic>
      <p:pic>
        <p:nvPicPr>
          <p:cNvPr id="4" name="c4b5f4a53a186454cb90c8175a4c6dfe">
            <a:hlinkClick r:id="" action="ppaction://media"/>
            <a:extLst>
              <a:ext uri="{FF2B5EF4-FFF2-40B4-BE49-F238E27FC236}">
                <a16:creationId xmlns:a16="http://schemas.microsoft.com/office/drawing/2014/main" id="{310F927A-C00D-1C33-6776-5CAB5B8800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3070335" y="-1642521"/>
            <a:ext cx="5853621" cy="1039017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634485B-46F1-EBD6-33D6-8B0374378163}"/>
              </a:ext>
            </a:extLst>
          </p:cNvPr>
          <p:cNvSpPr txBox="1"/>
          <p:nvPr/>
        </p:nvSpPr>
        <p:spPr>
          <a:xfrm>
            <a:off x="4379495" y="117012"/>
            <a:ext cx="9673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Optional tour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697" y="0"/>
            <a:ext cx="5214829" cy="3909592"/>
          </a:xfrm>
          <a:prstGeom prst="rect">
            <a:avLst/>
          </a:prstGeom>
        </p:spPr>
      </p:pic>
      <p:sp>
        <p:nvSpPr>
          <p:cNvPr id="5" name="TextBox 27"/>
          <p:cNvSpPr txBox="1"/>
          <p:nvPr/>
        </p:nvSpPr>
        <p:spPr>
          <a:xfrm>
            <a:off x="5862311" y="1562807"/>
            <a:ext cx="6487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学院唱</a:t>
            </a:r>
            <a:r>
              <a:rPr lang="en-US" altLang="zh-CN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</a:t>
            </a:r>
          </a:p>
          <a:p>
            <a:r>
              <a:rPr lang="zh-CN" alt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聊天交友</a:t>
            </a:r>
            <a:endParaRPr lang="en-US" sz="48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5400000">
            <a:off x="2929225" y="3103755"/>
            <a:ext cx="250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i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WRITE HERE SOMETHING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D9D359-26CA-61C2-0C9A-9FD939E05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96" y="3909592"/>
            <a:ext cx="5214829" cy="2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7682" y="1234129"/>
            <a:ext cx="5551550" cy="4162034"/>
          </a:xfrm>
          <a:prstGeom prst="rect">
            <a:avLst/>
          </a:prstGeom>
        </p:spPr>
      </p:pic>
      <p:cxnSp>
        <p:nvCxnSpPr>
          <p:cNvPr id="5" name="直线连接符 4"/>
          <p:cNvCxnSpPr/>
          <p:nvPr/>
        </p:nvCxnSpPr>
        <p:spPr>
          <a:xfrm>
            <a:off x="775603" y="1139686"/>
            <a:ext cx="4386469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775603" y="5625546"/>
            <a:ext cx="4386469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>
            <a:off x="828611" y="1139686"/>
            <a:ext cx="0" cy="448586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>
            <a:off x="5102436" y="1139686"/>
            <a:ext cx="0" cy="1524001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144831" y="1511879"/>
            <a:ext cx="3715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i="1" spc="30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Sport Day</a:t>
            </a:r>
          </a:p>
          <a:p>
            <a:pPr algn="dist"/>
            <a:r>
              <a:rPr lang="en-US" altLang="zh-CN" sz="2800" i="1" spc="30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picking activities</a:t>
            </a:r>
            <a:endParaRPr kumimoji="1" lang="zh-CN" altLang="en-US" sz="28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1194700" y="2930089"/>
            <a:ext cx="5602333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瑜伽，健美操，各种球类运动</a:t>
            </a:r>
            <a:endParaRPr lang="en-US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12" name="直线连接符 11"/>
          <p:cNvCxnSpPr/>
          <p:nvPr/>
        </p:nvCxnSpPr>
        <p:spPr>
          <a:xfrm>
            <a:off x="5102436" y="4770787"/>
            <a:ext cx="0" cy="854763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A41D6E01-027F-6F8E-33D8-6738E22F9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330" y="446039"/>
            <a:ext cx="4472692" cy="596592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7177A9C-72BA-9FA9-F6E8-2678DD2A4634}"/>
              </a:ext>
            </a:extLst>
          </p:cNvPr>
          <p:cNvSpPr txBox="1"/>
          <p:nvPr/>
        </p:nvSpPr>
        <p:spPr>
          <a:xfrm>
            <a:off x="1380502" y="3669754"/>
            <a:ext cx="60970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On-campus activities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688C57B-EEB0-E886-D63D-204912D6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330" y="0"/>
            <a:ext cx="514149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778AE7C-8D6E-2E13-1115-3406D4971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115" y="822025"/>
            <a:ext cx="6954647" cy="521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4517217-4142-4FC3-ACB2-A98B5126D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359" y="1252000"/>
            <a:ext cx="5314850" cy="3984580"/>
          </a:xfrm>
          <a:prstGeom prst="rect">
            <a:avLst/>
          </a:prstGeom>
        </p:spPr>
      </p:pic>
      <p:sp>
        <p:nvSpPr>
          <p:cNvPr id="7" name="TextBox 27"/>
          <p:cNvSpPr txBox="1"/>
          <p:nvPr/>
        </p:nvSpPr>
        <p:spPr>
          <a:xfrm>
            <a:off x="5930647" y="2245278"/>
            <a:ext cx="6487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THE THREE</a:t>
            </a:r>
          </a:p>
        </p:txBody>
      </p:sp>
      <p:sp>
        <p:nvSpPr>
          <p:cNvPr id="8" name="TextBox 29"/>
          <p:cNvSpPr txBox="1"/>
          <p:nvPr/>
        </p:nvSpPr>
        <p:spPr>
          <a:xfrm>
            <a:off x="5937883" y="3394553"/>
            <a:ext cx="4200729" cy="151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的暑期项目在报名时就可以选择一个课程组合（两门课），有教育，医疗护理，法律，工程，商业等多个领域。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fr-FR" altLang="zh-CN" sz="1200" dirty="0">
                <a:hlinkClick r:id="rId4"/>
              </a:rPr>
              <a:t>Course Packages – Vancouver Summer Program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116194" y="-529590"/>
            <a:ext cx="742369" cy="3746709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Rectangle 10"/>
          <p:cNvSpPr/>
          <p:nvPr/>
        </p:nvSpPr>
        <p:spPr>
          <a:xfrm rot="16200000">
            <a:off x="1555676" y="4543334"/>
            <a:ext cx="75909" cy="3187257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54736" y="3021261"/>
            <a:ext cx="2509185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i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学习内容</a:t>
            </a:r>
            <a:endParaRPr lang="en-US" altLang="zh-CN" sz="1200" i="1" spc="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65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0925" y="99105"/>
            <a:ext cx="3354188" cy="6776658"/>
          </a:xfrm>
          <a:prstGeom prst="rect">
            <a:avLst/>
          </a:prstGeom>
        </p:spPr>
      </p:pic>
      <p:sp>
        <p:nvSpPr>
          <p:cNvPr id="7" name="TextBox 27"/>
          <p:cNvSpPr txBox="1"/>
          <p:nvPr/>
        </p:nvSpPr>
        <p:spPr>
          <a:xfrm>
            <a:off x="1081762" y="1338218"/>
            <a:ext cx="6487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学校内网</a:t>
            </a:r>
            <a:endParaRPr lang="en-US" sz="48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081763" y="3487434"/>
            <a:ext cx="4851916" cy="3134879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上课用的软件就是右边的这个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Canvas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，平常老师上传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ppt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和自己提交作业都是在这里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项目报名成功后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会给我们发内网的账号密码，这个也可以用来访问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校园网（特别快，因为我在那里倒时差抢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UIC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下学期的课蛮快的。。。）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如果想要在暑期课程结束后复习这些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ppt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，最好在期间把它下载下来，不然课程结束选的两门课程会消失</a:t>
            </a:r>
            <a:endParaRPr lang="en-US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6217988" y="-615531"/>
            <a:ext cx="742369" cy="3746709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740395" y="4753340"/>
            <a:ext cx="0" cy="1524001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658064E3-4637-8B3F-B457-4AE72DCD5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223" y="2826846"/>
            <a:ext cx="721380" cy="79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132465" y="2157790"/>
            <a:ext cx="2634588" cy="46837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1315" y="158665"/>
            <a:ext cx="3629287" cy="272090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82117" y="1124847"/>
            <a:ext cx="254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i="1" spc="30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课程模式</a:t>
            </a:r>
            <a:endParaRPr kumimoji="1" lang="zh-CN" altLang="en-US" sz="28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370538" y="4711438"/>
            <a:ext cx="3655687" cy="11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我觉得</a:t>
            </a: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的课程评分模式跟</a:t>
            </a: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UIC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还挺像的，日常作业，小组</a:t>
            </a: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pre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和</a:t>
            </a: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report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，</a:t>
            </a: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final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，所以我们在那里是有优势的，可以提前适应这种上课模式</a:t>
            </a:r>
            <a:endParaRPr lang="en-US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8873293" y="4166113"/>
            <a:ext cx="3039736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课程结束后会给我们发结课证书，后面会邮件通知课程等级，对在</a:t>
            </a: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或者其他学校继续读硕士有帮助。</a:t>
            </a:r>
            <a:endParaRPr lang="en-US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9" name="a04cb62c49e4612e382f36db97a930b4">
            <a:hlinkClick r:id="" action="ppaction://media"/>
            <a:extLst>
              <a:ext uri="{FF2B5EF4-FFF2-40B4-BE49-F238E27FC236}">
                <a16:creationId xmlns:a16="http://schemas.microsoft.com/office/drawing/2014/main" id="{F104D21E-0707-22D7-C03D-39339CB2A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366" y="-8206"/>
            <a:ext cx="2351729" cy="4174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0B50F3-0333-DF00-A371-FBC70DB6CC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07" y="33584"/>
            <a:ext cx="2301040" cy="40907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56E00C1-B518-BD4C-9469-1A22893E59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66" y="0"/>
            <a:ext cx="2348055" cy="417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164EEF9-40DD-4E49-8BFB-0DCC362B8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438" y="683091"/>
            <a:ext cx="3753912" cy="5013037"/>
          </a:xfrm>
          <a:prstGeom prst="rect">
            <a:avLst/>
          </a:prstGeom>
        </p:spPr>
      </p:pic>
      <p:sp>
        <p:nvSpPr>
          <p:cNvPr id="7" name="TextBox 27"/>
          <p:cNvSpPr txBox="1"/>
          <p:nvPr/>
        </p:nvSpPr>
        <p:spPr>
          <a:xfrm>
            <a:off x="5930647" y="2245278"/>
            <a:ext cx="6487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THE FOUR</a:t>
            </a:r>
          </a:p>
        </p:txBody>
      </p:sp>
      <p:sp>
        <p:nvSpPr>
          <p:cNvPr id="8" name="TextBox 29"/>
          <p:cNvSpPr txBox="1"/>
          <p:nvPr/>
        </p:nvSpPr>
        <p:spPr>
          <a:xfrm>
            <a:off x="5937883" y="3394553"/>
            <a:ext cx="4200729" cy="188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如何倒时差？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电话卡和数据卡？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日常支付方式？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常用软件？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宿舍环境？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116194" y="-529590"/>
            <a:ext cx="742369" cy="3746709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Rectangle 10"/>
          <p:cNvSpPr/>
          <p:nvPr/>
        </p:nvSpPr>
        <p:spPr>
          <a:xfrm rot="16200000">
            <a:off x="1555676" y="4543334"/>
            <a:ext cx="75909" cy="3187257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96000" y="3021261"/>
            <a:ext cx="2509185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i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生活小指南</a:t>
            </a:r>
            <a:endParaRPr lang="en-US" altLang="zh-CN" sz="1200" i="1" spc="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42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6269" y="0"/>
            <a:ext cx="5141489" cy="6858000"/>
          </a:xfrm>
          <a:prstGeom prst="rect">
            <a:avLst/>
          </a:prstGeom>
        </p:spPr>
      </p:pic>
      <p:sp>
        <p:nvSpPr>
          <p:cNvPr id="3" name="Rectangle 10"/>
          <p:cNvSpPr/>
          <p:nvPr/>
        </p:nvSpPr>
        <p:spPr>
          <a:xfrm>
            <a:off x="7933775" y="-423026"/>
            <a:ext cx="3846088" cy="6134015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1220247" y="4753340"/>
            <a:ext cx="0" cy="1524001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7"/>
          <p:cNvSpPr txBox="1"/>
          <p:nvPr/>
        </p:nvSpPr>
        <p:spPr>
          <a:xfrm>
            <a:off x="8204458" y="665146"/>
            <a:ext cx="3345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如何倒时差？</a:t>
            </a:r>
            <a:endParaRPr lang="en-US" sz="48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204456" y="2332376"/>
            <a:ext cx="3008976" cy="2765547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对我个人来说有两个比较有效的方法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徒步，运动，温哥华日落时间很晚，可以八九点钟出去走走转转，累了回宿舍倒头就睡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也可以和朋友在学校里微醺一下，学校里有几家不错的小酒馆</a:t>
            </a:r>
            <a:endParaRPr lang="en-US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10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6363" y="1575246"/>
            <a:ext cx="4705655" cy="20689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6341" y="1608852"/>
            <a:ext cx="4705655" cy="2068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157" y="4222194"/>
            <a:ext cx="4708024" cy="20689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9987" y="4222191"/>
            <a:ext cx="4705655" cy="206898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56317" y="597172"/>
            <a:ext cx="5679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CONTENT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" name="Rectangle 10"/>
          <p:cNvSpPr/>
          <p:nvPr/>
        </p:nvSpPr>
        <p:spPr>
          <a:xfrm rot="16200000">
            <a:off x="2398340" y="264899"/>
            <a:ext cx="2068990" cy="4705655"/>
          </a:xfrm>
          <a:prstGeom prst="rect">
            <a:avLst/>
          </a:prstGeom>
          <a:solidFill>
            <a:schemeClr val="tx1">
              <a:lumMod val="75000"/>
              <a:lumOff val="25000"/>
              <a:alpha val="23000"/>
            </a:scheme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Rectangle 10"/>
          <p:cNvSpPr/>
          <p:nvPr/>
        </p:nvSpPr>
        <p:spPr>
          <a:xfrm rot="16200000">
            <a:off x="7731026" y="302322"/>
            <a:ext cx="2068988" cy="4705655"/>
          </a:xfrm>
          <a:prstGeom prst="rect">
            <a:avLst/>
          </a:prstGeom>
          <a:solidFill>
            <a:schemeClr val="tx1">
              <a:lumMod val="75000"/>
              <a:lumOff val="25000"/>
              <a:alpha val="23000"/>
            </a:scheme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" name="Rectangle 10"/>
          <p:cNvSpPr/>
          <p:nvPr/>
        </p:nvSpPr>
        <p:spPr>
          <a:xfrm rot="16200000">
            <a:off x="7710801" y="2921949"/>
            <a:ext cx="2068990" cy="4705655"/>
          </a:xfrm>
          <a:prstGeom prst="rect">
            <a:avLst/>
          </a:prstGeom>
          <a:solidFill>
            <a:schemeClr val="tx1">
              <a:lumMod val="75000"/>
              <a:lumOff val="25000"/>
              <a:alpha val="23000"/>
            </a:scheme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Rectangle 10"/>
          <p:cNvSpPr/>
          <p:nvPr/>
        </p:nvSpPr>
        <p:spPr>
          <a:xfrm rot="16200000">
            <a:off x="2398341" y="2903860"/>
            <a:ext cx="2068990" cy="4705655"/>
          </a:xfrm>
          <a:prstGeom prst="rect">
            <a:avLst/>
          </a:prstGeom>
          <a:solidFill>
            <a:schemeClr val="tx1">
              <a:lumMod val="75000"/>
              <a:lumOff val="25000"/>
              <a:alpha val="23000"/>
            </a:scheme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1373947" y="1908390"/>
            <a:ext cx="4224749" cy="1419407"/>
            <a:chOff x="1373946" y="1908390"/>
            <a:chExt cx="4224749" cy="1419407"/>
          </a:xfrm>
        </p:grpSpPr>
        <p:sp>
          <p:nvSpPr>
            <p:cNvPr id="11" name="文本框 10"/>
            <p:cNvSpPr txBox="1"/>
            <p:nvPr/>
          </p:nvSpPr>
          <p:spPr>
            <a:xfrm rot="16200000">
              <a:off x="2643312" y="1547908"/>
              <a:ext cx="510524" cy="30492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i="1" spc="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城市探索</a:t>
              </a:r>
              <a:endParaRPr lang="en-US" altLang="zh-CN" sz="1600" i="1" spc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TextBox 27"/>
            <p:cNvSpPr txBox="1"/>
            <p:nvPr/>
          </p:nvSpPr>
          <p:spPr>
            <a:xfrm>
              <a:off x="1373946" y="1908390"/>
              <a:ext cx="4224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pc="3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THE ONE</a:t>
              </a:r>
            </a:p>
          </p:txBody>
        </p:sp>
      </p:grpSp>
      <p:grpSp>
        <p:nvGrpSpPr>
          <p:cNvPr id="14" name="组 13"/>
          <p:cNvGrpSpPr/>
          <p:nvPr/>
        </p:nvGrpSpPr>
        <p:grpSpPr>
          <a:xfrm>
            <a:off x="1362584" y="4443776"/>
            <a:ext cx="4224749" cy="1419407"/>
            <a:chOff x="1373946" y="1908390"/>
            <a:chExt cx="4224749" cy="1419407"/>
          </a:xfrm>
        </p:grpSpPr>
        <p:sp>
          <p:nvSpPr>
            <p:cNvPr id="15" name="文本框 14"/>
            <p:cNvSpPr txBox="1"/>
            <p:nvPr/>
          </p:nvSpPr>
          <p:spPr>
            <a:xfrm rot="16200000">
              <a:off x="2643312" y="1547908"/>
              <a:ext cx="510524" cy="30492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i="1" spc="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学习内容</a:t>
              </a:r>
              <a:endParaRPr lang="en-US" altLang="zh-CN" sz="1600" i="1" spc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TextBox 27"/>
            <p:cNvSpPr txBox="1"/>
            <p:nvPr/>
          </p:nvSpPr>
          <p:spPr>
            <a:xfrm>
              <a:off x="1373946" y="1908390"/>
              <a:ext cx="4224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pc="3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THE THREE</a:t>
              </a: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834444" y="1908390"/>
            <a:ext cx="4224749" cy="1419407"/>
            <a:chOff x="1373946" y="1908390"/>
            <a:chExt cx="4224749" cy="1419407"/>
          </a:xfrm>
        </p:grpSpPr>
        <p:sp>
          <p:nvSpPr>
            <p:cNvPr id="18" name="文本框 17"/>
            <p:cNvSpPr txBox="1"/>
            <p:nvPr/>
          </p:nvSpPr>
          <p:spPr>
            <a:xfrm rot="16200000">
              <a:off x="2643312" y="1547908"/>
              <a:ext cx="510524" cy="30492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i="1" spc="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校园活动</a:t>
              </a:r>
              <a:endParaRPr lang="en-US" altLang="zh-CN" sz="1600" i="1" spc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TextBox 27"/>
            <p:cNvSpPr txBox="1"/>
            <p:nvPr/>
          </p:nvSpPr>
          <p:spPr>
            <a:xfrm>
              <a:off x="1373946" y="1908390"/>
              <a:ext cx="4224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pc="3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THE TWO</a:t>
              </a:r>
            </a:p>
          </p:txBody>
        </p:sp>
      </p:grpSp>
      <p:grpSp>
        <p:nvGrpSpPr>
          <p:cNvPr id="20" name="组 19"/>
          <p:cNvGrpSpPr/>
          <p:nvPr/>
        </p:nvGrpSpPr>
        <p:grpSpPr>
          <a:xfrm>
            <a:off x="6724328" y="4362444"/>
            <a:ext cx="4224749" cy="1419407"/>
            <a:chOff x="1373946" y="1908390"/>
            <a:chExt cx="4224749" cy="1419407"/>
          </a:xfrm>
        </p:grpSpPr>
        <p:sp>
          <p:nvSpPr>
            <p:cNvPr id="21" name="文本框 20"/>
            <p:cNvSpPr txBox="1"/>
            <p:nvPr/>
          </p:nvSpPr>
          <p:spPr>
            <a:xfrm rot="16200000">
              <a:off x="2643312" y="1547908"/>
              <a:ext cx="510524" cy="30492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i="1" spc="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生活小指南</a:t>
              </a:r>
              <a:endParaRPr lang="en-US" altLang="zh-CN" sz="1600" i="1" spc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TextBox 27"/>
            <p:cNvSpPr txBox="1"/>
            <p:nvPr/>
          </p:nvSpPr>
          <p:spPr>
            <a:xfrm>
              <a:off x="1373946" y="1908390"/>
              <a:ext cx="4224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pc="3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THE FOUR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5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7"/>
          <p:cNvSpPr txBox="1"/>
          <p:nvPr/>
        </p:nvSpPr>
        <p:spPr>
          <a:xfrm>
            <a:off x="760922" y="1338218"/>
            <a:ext cx="6487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电话卡数据卡与日常支付？</a:t>
            </a:r>
            <a:endParaRPr lang="en-US" sz="48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21080" y="2805532"/>
            <a:ext cx="4851916" cy="1513922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可以在国内提前买一个月的加拿大套餐，也可以选择到了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再办，我觉得两个的区别不大。我是选择了后者，学校里有个地方可以办，前台小姐姐是华人可以说普通话。如果是用国内手机卡的国际漫游收费会特别贵，而且访问谷歌这样的外网软件还要再挂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vpn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。。。</a:t>
            </a:r>
            <a:endParaRPr lang="en-US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3D6B4B-BF7A-A170-9492-441BB65F7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65" y="114419"/>
            <a:ext cx="3248835" cy="647287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672A874-FFB3-1990-163B-C7A2C165D0D4}"/>
              </a:ext>
            </a:extLst>
          </p:cNvPr>
          <p:cNvSpPr txBox="1"/>
          <p:nvPr/>
        </p:nvSpPr>
        <p:spPr>
          <a:xfrm>
            <a:off x="821080" y="4516751"/>
            <a:ext cx="47917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支付用的都是信用卡（个别加拿大当地储蓄卡可以用），建议优先使用</a:t>
            </a:r>
            <a:r>
              <a:rPr lang="en-US" altLang="zh-CN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visa</a:t>
            </a:r>
            <a:r>
              <a:rPr lang="zh-CN" altLang="en-US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和</a:t>
            </a:r>
            <a:r>
              <a:rPr lang="en-US" altLang="zh-CN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master card</a:t>
            </a:r>
            <a:r>
              <a:rPr lang="zh-CN" altLang="en-US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，这两张信用卡使用场景最广，我当时用的是</a:t>
            </a:r>
            <a:r>
              <a:rPr lang="en-US" altLang="zh-CN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American Express</a:t>
            </a:r>
            <a:r>
              <a:rPr lang="zh-CN" altLang="en-US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，有些小餐厅就不收（因为手续费太高了）</a:t>
            </a:r>
            <a:endParaRPr lang="en-US" altLang="zh-CN" sz="1200" i="1" dirty="0">
              <a:solidFill>
                <a:prstClr val="white">
                  <a:lumMod val="50000"/>
                </a:prstClr>
              </a:solidFill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lang="en-US" altLang="zh-CN" sz="1200" i="1" dirty="0">
              <a:solidFill>
                <a:prstClr val="white">
                  <a:lumMod val="50000"/>
                </a:prstClr>
              </a:solidFill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zh-CN" altLang="en-US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然后当地有小费文化，跟香港加在服务费里不同，除了像麦当劳这样没有直接交际服务的场景下，基本都要给小费（而且他不是那种给现金零钱的方式，是直接用</a:t>
            </a:r>
            <a:r>
              <a:rPr lang="en-US" altLang="zh-CN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pose</a:t>
            </a:r>
            <a:r>
              <a:rPr lang="zh-CN" altLang="en-US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机选择给多少比例的小费，其实是有</a:t>
            </a:r>
            <a:r>
              <a:rPr lang="en-US" altLang="zh-CN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no tips</a:t>
            </a:r>
            <a:r>
              <a:rPr lang="zh-CN" altLang="en-US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的选项的，但是他从你进来到出去经常找你聊天还问你吃的好不好，不给的话会很尴尬。。。）</a:t>
            </a:r>
            <a:endParaRPr lang="en-US" altLang="zh-CN" sz="1200" i="1" dirty="0">
              <a:solidFill>
                <a:prstClr val="white">
                  <a:lumMod val="50000"/>
                </a:prstClr>
              </a:solidFill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lang="en-US" altLang="zh-CN" sz="1200" i="1" dirty="0">
              <a:solidFill>
                <a:prstClr val="white">
                  <a:lumMod val="50000"/>
                </a:prstClr>
              </a:solidFill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lang="zh-CN" altLang="en-US" sz="1200" i="1" dirty="0">
                <a:solidFill>
                  <a:prstClr val="white">
                    <a:lumMod val="50000"/>
                  </a:prstClr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建议带几百块加元的现金，没有也没关系，可以去学校的提款机用信用卡提一点备用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53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7"/>
          <p:cNvSpPr txBox="1"/>
          <p:nvPr/>
        </p:nvSpPr>
        <p:spPr>
          <a:xfrm>
            <a:off x="542817" y="1611630"/>
            <a:ext cx="576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常用软件</a:t>
            </a:r>
            <a:endParaRPr lang="en-US" sz="48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0833" y="2294574"/>
            <a:ext cx="5181600" cy="3278508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谷歌地图和谷歌搜索是日常出行必备的软件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Instagram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是那边年轻人交友的常用软件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Outlook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（也可以用谷歌邮箱）和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canvas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上课会用到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Uber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是打车软件，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PayPal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可以用来网购时支付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Spotify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是听歌软件，因为在加拿大，网易云和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qq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音乐因为地区版权问题，可能一些歌听不了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458" y="1389046"/>
            <a:ext cx="3746709" cy="5089564"/>
          </a:xfrm>
          <a:prstGeom prst="rect">
            <a:avLst/>
          </a:prstGeom>
        </p:spPr>
      </p:pic>
      <p:sp>
        <p:nvSpPr>
          <p:cNvPr id="9" name="Rectangle 10"/>
          <p:cNvSpPr/>
          <p:nvPr/>
        </p:nvSpPr>
        <p:spPr>
          <a:xfrm rot="16200000">
            <a:off x="9376628" y="-943316"/>
            <a:ext cx="742369" cy="3746709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Rectangle 10"/>
          <p:cNvSpPr/>
          <p:nvPr/>
        </p:nvSpPr>
        <p:spPr>
          <a:xfrm rot="16200000">
            <a:off x="2248391" y="4260628"/>
            <a:ext cx="75909" cy="3187257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074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694" y="0"/>
            <a:ext cx="3857625" cy="6858000"/>
          </a:xfrm>
          <a:prstGeom prst="rect">
            <a:avLst/>
          </a:prstGeom>
        </p:spPr>
      </p:pic>
      <p:sp>
        <p:nvSpPr>
          <p:cNvPr id="4" name="Rectangle 10"/>
          <p:cNvSpPr/>
          <p:nvPr/>
        </p:nvSpPr>
        <p:spPr>
          <a:xfrm>
            <a:off x="6687447" y="346999"/>
            <a:ext cx="4862871" cy="6134015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7101046" y="1266973"/>
            <a:ext cx="3345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住宿环境</a:t>
            </a:r>
            <a:endParaRPr lang="en-US" sz="4800" b="1" spc="3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020835" y="3134479"/>
            <a:ext cx="4196092" cy="2765547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大部分人会被分配到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Walter gage</a:t>
            </a: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，这栋宿舍楼是六个人一间套房，里边有一个卫生间，一个厨房和客厅，六间单人间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厨房会有烟雾报警器，最好不要炒菜！！可以简单煮或者煎个东西啥的</a:t>
            </a:r>
            <a:endParaRPr lang="en-US" altLang="zh-CN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宿舍和学校都没有门禁（但晚归一定要在保证自身安全的前提下）</a:t>
            </a:r>
            <a:endParaRPr lang="en-US" sz="12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4D8EBF-A7D6-6584-9733-7CE696690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87AB349-4B40-22B7-4264-5E9500D53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77A3901-4662-4827-970B-4E7A12732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8555" y="0"/>
            <a:ext cx="5594889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64530" y="2772606"/>
            <a:ext cx="4289828" cy="131279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50972" y="2876488"/>
            <a:ext cx="451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THANKS</a:t>
            </a:r>
            <a:endParaRPr kumimoji="1" lang="zh-CN" altLang="en-US" sz="80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Rectangle 10"/>
          <p:cNvSpPr/>
          <p:nvPr/>
        </p:nvSpPr>
        <p:spPr>
          <a:xfrm rot="16200000">
            <a:off x="9629414" y="-702685"/>
            <a:ext cx="742369" cy="3746709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" name="Rectangle 10"/>
          <p:cNvSpPr/>
          <p:nvPr/>
        </p:nvSpPr>
        <p:spPr>
          <a:xfrm rot="16200000">
            <a:off x="2432948" y="4180417"/>
            <a:ext cx="75909" cy="3187257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506" y="683091"/>
            <a:ext cx="3759777" cy="5013037"/>
          </a:xfrm>
          <a:prstGeom prst="rect">
            <a:avLst/>
          </a:prstGeom>
        </p:spPr>
      </p:pic>
      <p:sp>
        <p:nvSpPr>
          <p:cNvPr id="7" name="TextBox 27"/>
          <p:cNvSpPr txBox="1"/>
          <p:nvPr/>
        </p:nvSpPr>
        <p:spPr>
          <a:xfrm>
            <a:off x="5930647" y="2282117"/>
            <a:ext cx="6487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THE ONE</a:t>
            </a:r>
          </a:p>
        </p:txBody>
      </p:sp>
      <p:sp>
        <p:nvSpPr>
          <p:cNvPr id="8" name="TextBox 29"/>
          <p:cNvSpPr txBox="1"/>
          <p:nvPr/>
        </p:nvSpPr>
        <p:spPr>
          <a:xfrm>
            <a:off x="5937883" y="3431392"/>
            <a:ext cx="4200729" cy="151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气候宜人，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风景秀丽，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文化多元，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交通便利</a:t>
            </a:r>
            <a:endParaRPr lang="en-US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7" name="Rectangle 10"/>
          <p:cNvSpPr/>
          <p:nvPr/>
        </p:nvSpPr>
        <p:spPr>
          <a:xfrm rot="16200000">
            <a:off x="6116194" y="-529590"/>
            <a:ext cx="742369" cy="3746709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Rectangle 10"/>
          <p:cNvSpPr/>
          <p:nvPr/>
        </p:nvSpPr>
        <p:spPr>
          <a:xfrm rot="16200000">
            <a:off x="1555676" y="4543334"/>
            <a:ext cx="75909" cy="3187257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26633" y="3021261"/>
            <a:ext cx="129487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i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城市探索</a:t>
            </a:r>
            <a:endParaRPr lang="en-US" altLang="zh-CN" sz="1200" i="1" spc="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35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 animBg="1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9AC926-8ADB-8639-0CFF-40DD0D1E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" y="7362"/>
            <a:ext cx="514149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5222273" cy="6857999"/>
          </a:xfrm>
          <a:prstGeom prst="rect">
            <a:avLst/>
          </a:prstGeom>
        </p:spPr>
      </p:pic>
      <p:cxnSp>
        <p:nvCxnSpPr>
          <p:cNvPr id="6" name="直线连接符 5"/>
          <p:cNvCxnSpPr/>
          <p:nvPr/>
        </p:nvCxnSpPr>
        <p:spPr>
          <a:xfrm>
            <a:off x="4240696" y="1139686"/>
            <a:ext cx="4386469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>
            <a:off x="4240696" y="5625546"/>
            <a:ext cx="4386469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/>
          <p:nvPr/>
        </p:nvCxnSpPr>
        <p:spPr>
          <a:xfrm>
            <a:off x="4293705" y="1139686"/>
            <a:ext cx="0" cy="448586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>
            <a:off x="8567531" y="1139686"/>
            <a:ext cx="0" cy="1524001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433929" y="3533640"/>
            <a:ext cx="5364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游玩时间长！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686489" y="1574552"/>
            <a:ext cx="254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i="1" spc="30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夏季避暑胜地</a:t>
            </a:r>
            <a:endParaRPr kumimoji="1" lang="zh-CN" altLang="en-US" sz="28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TextBox 29"/>
          <p:cNvSpPr txBox="1"/>
          <p:nvPr/>
        </p:nvSpPr>
        <p:spPr>
          <a:xfrm>
            <a:off x="6072835" y="2710667"/>
            <a:ext cx="5602333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夏令时白昼时间长，但是温度不高，下午四五点钟温度最高时大约</a:t>
            </a: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28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度，其他时间平均</a:t>
            </a: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10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多度。</a:t>
            </a:r>
            <a:endParaRPr lang="en-US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22" name="直线连接符 21"/>
          <p:cNvCxnSpPr/>
          <p:nvPr/>
        </p:nvCxnSpPr>
        <p:spPr>
          <a:xfrm>
            <a:off x="8567531" y="4770787"/>
            <a:ext cx="0" cy="854763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7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DE9BAC-498B-81B2-F562-BEA80CD09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1a4f6141c8be9e38ef854c766dfaad">
            <a:hlinkClick r:id="" action="ppaction://media"/>
            <a:extLst>
              <a:ext uri="{FF2B5EF4-FFF2-40B4-BE49-F238E27FC236}">
                <a16:creationId xmlns:a16="http://schemas.microsoft.com/office/drawing/2014/main" id="{7AFCC40B-02CF-2102-4E6A-362E4B714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B72398-D803-425D-F6EC-EA106ED74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33" y="0"/>
            <a:ext cx="4425263" cy="59003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3767265" cy="5023021"/>
          </a:xfrm>
          <a:prstGeom prst="rect">
            <a:avLst/>
          </a:prstGeom>
        </p:spPr>
      </p:pic>
      <p:sp>
        <p:nvSpPr>
          <p:cNvPr id="4" name="TextBox 27"/>
          <p:cNvSpPr txBox="1"/>
          <p:nvPr/>
        </p:nvSpPr>
        <p:spPr>
          <a:xfrm>
            <a:off x="5975078" y="98951"/>
            <a:ext cx="6487796" cy="98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i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自然与人文景观</a:t>
            </a:r>
            <a:endParaRPr lang="en-US" sz="4400" b="1" i="1" spc="3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10872118" y="-615531"/>
            <a:ext cx="742369" cy="3746709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0F5B91-5E63-5957-F4C9-F83E00E11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265" y="1140196"/>
            <a:ext cx="4009768" cy="30073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213990B-CA09-CD67-F278-4036EFAF2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048" y="3131178"/>
            <a:ext cx="2795117" cy="37268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50D914-E3A1-3B04-11DA-62D025F605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EB9888A-B3D4-D4CB-A468-B52A71D797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-2"/>
            <a:ext cx="9144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0C15600-AC15-B23F-F350-FA8C407373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7" name="ac558475635fceadfeee7534fee733cc">
            <a:hlinkClick r:id="" action="ppaction://media"/>
            <a:extLst>
              <a:ext uri="{FF2B5EF4-FFF2-40B4-BE49-F238E27FC236}">
                <a16:creationId xmlns:a16="http://schemas.microsoft.com/office/drawing/2014/main" id="{7A89EFB9-6EE0-0399-B154-7A3EC75968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7513" y="173090"/>
            <a:ext cx="11390057" cy="64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7"/>
          <p:cNvSpPr txBox="1"/>
          <p:nvPr/>
        </p:nvSpPr>
        <p:spPr>
          <a:xfrm>
            <a:off x="574073" y="196866"/>
            <a:ext cx="6487796" cy="98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i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文化多元</a:t>
            </a:r>
            <a:endParaRPr lang="en-US" sz="4400" b="1" i="1" spc="3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69750" y="1377749"/>
            <a:ext cx="4587971" cy="700558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温哥华的人口类型丰富造就了多元的文化，尤其在饮食方面</a:t>
            </a:r>
            <a:endParaRPr lang="en-US" altLang="zh-CN" sz="14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FBCB13-42F9-556A-429C-104FEF31A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76" y="1"/>
            <a:ext cx="5224832" cy="3917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2C24F0-03EA-8F0E-E51D-2AE0A6ECE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79048" y="1419002"/>
            <a:ext cx="3058142" cy="41372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FFC5D0-6DB6-849E-9265-204819956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655979" y="2253445"/>
            <a:ext cx="3011065" cy="50600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929193-5784-417F-062F-B454CB1E2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171" y="2521468"/>
            <a:ext cx="4369100" cy="27912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B2BBE4-3A9B-2FBC-201B-078D52B4B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24" y="2371921"/>
            <a:ext cx="5224832" cy="39170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CD83A3-C0C5-C028-9C69-5D31B3FC0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033" y="629739"/>
            <a:ext cx="9415849" cy="52964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BB3721C-EC89-33F9-91A4-988CCCB7C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1555" y="1013940"/>
            <a:ext cx="7642271" cy="42987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B3635F-8AD6-78B7-7779-950A191C53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8879" y="-1"/>
            <a:ext cx="514149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404FFDC-918C-00C2-36DB-1CC77EBF94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2212" y="0"/>
            <a:ext cx="9147575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2A0B0A9-BA37-829C-BC06-89E027BAE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7194" y="-2"/>
            <a:ext cx="9147575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B8B245-DCFD-140E-BFE5-51A3B4D303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2527" y="0"/>
            <a:ext cx="5141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 rot="16200000">
            <a:off x="5445435" y="2148425"/>
            <a:ext cx="1069674" cy="45365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3446" y="0"/>
            <a:ext cx="8798011" cy="358963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917005" y="5243788"/>
            <a:ext cx="10163603" cy="957039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在温哥华的最西边，是大部分巴士的始发站，虽然去城区要一个多小时，但是最晚的一班车会到凌晨一两点</a:t>
            </a:r>
            <a:endParaRPr lang="en-US" altLang="zh-CN" sz="14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每次乘坐大约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r>
              <a:rPr lang="zh-CN" altLang="en-US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到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4</a:t>
            </a:r>
            <a:r>
              <a:rPr lang="zh-CN" altLang="en-US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加元，而且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90</a:t>
            </a:r>
            <a:r>
              <a:rPr lang="zh-CN" altLang="en-US" sz="1400" i="1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分钟内换成是免费的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13520" y="3935889"/>
            <a:ext cx="3333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60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交通便利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48A186-BB3D-3588-5D4A-043585114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793" y="491181"/>
            <a:ext cx="5597354" cy="6196914"/>
          </a:xfrm>
          <a:prstGeom prst="rect">
            <a:avLst/>
          </a:prstGeom>
        </p:spPr>
      </p:pic>
      <p:pic>
        <p:nvPicPr>
          <p:cNvPr id="9" name="23675064cfebcb6e2f09e4ca39e95ba3">
            <a:hlinkClick r:id="" action="ppaction://media"/>
            <a:extLst>
              <a:ext uri="{FF2B5EF4-FFF2-40B4-BE49-F238E27FC236}">
                <a16:creationId xmlns:a16="http://schemas.microsoft.com/office/drawing/2014/main" id="{991EA306-A41A-1651-B4FE-878E44F5C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347" y="790627"/>
            <a:ext cx="3048000" cy="5410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E394E9-F121-C890-6D79-5A92060F5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C0D6507-5D7C-4F07-98AB-FDA58E40D4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155" y="1313270"/>
            <a:ext cx="5552259" cy="4162566"/>
          </a:xfrm>
          <a:prstGeom prst="rect">
            <a:avLst/>
          </a:prstGeom>
        </p:spPr>
      </p:pic>
      <p:sp>
        <p:nvSpPr>
          <p:cNvPr id="7" name="TextBox 27"/>
          <p:cNvSpPr txBox="1"/>
          <p:nvPr/>
        </p:nvSpPr>
        <p:spPr>
          <a:xfrm>
            <a:off x="5930647" y="2245278"/>
            <a:ext cx="6487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THE TWO</a:t>
            </a:r>
          </a:p>
        </p:txBody>
      </p:sp>
      <p:sp>
        <p:nvSpPr>
          <p:cNvPr id="8" name="TextBox 29"/>
          <p:cNvSpPr txBox="1"/>
          <p:nvPr/>
        </p:nvSpPr>
        <p:spPr>
          <a:xfrm>
            <a:off x="5806414" y="3394553"/>
            <a:ext cx="4200729" cy="775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除了对</a:t>
            </a:r>
            <a:r>
              <a:rPr lang="en-US" altLang="zh-CN" sz="1200" i="1" spc="150" dirty="0" err="1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vsp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学生的</a:t>
            </a: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orientation day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活动外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UBC</a:t>
            </a:r>
            <a:r>
              <a:rPr lang="zh-CN" altLang="en-US" sz="1200" i="1" spc="150" dirty="0">
                <a:solidFill>
                  <a:schemeClr val="bg1">
                    <a:lumMod val="50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的不同学院会组织各种各样特色的活动</a:t>
            </a:r>
            <a:endParaRPr lang="en-US" altLang="zh-CN" sz="1200" i="1" spc="150" dirty="0">
              <a:solidFill>
                <a:schemeClr val="bg1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116194" y="-529590"/>
            <a:ext cx="742369" cy="3746709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Rectangle 10"/>
          <p:cNvSpPr/>
          <p:nvPr/>
        </p:nvSpPr>
        <p:spPr>
          <a:xfrm rot="16200000">
            <a:off x="1555676" y="4543334"/>
            <a:ext cx="75909" cy="3187257"/>
          </a:xfrm>
          <a:prstGeom prst="rect">
            <a:avLst/>
          </a:prstGeom>
          <a:noFill/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93584" y="3021261"/>
            <a:ext cx="2509185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i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校园活动</a:t>
            </a:r>
            <a:endParaRPr lang="en-US" altLang="zh-CN" sz="1200" i="1" spc="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" name="0bd055de6280356c7e693a87ef4c1738">
            <a:hlinkClick r:id="" action="ppaction://media"/>
            <a:extLst>
              <a:ext uri="{FF2B5EF4-FFF2-40B4-BE49-F238E27FC236}">
                <a16:creationId xmlns:a16="http://schemas.microsoft.com/office/drawing/2014/main" id="{57B88EC1-00D0-6F73-C03A-37AAFD1610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8143" y="689453"/>
            <a:ext cx="294979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8" grpId="0"/>
      <p:bldP spid="11" grpId="0" animBg="1"/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21AEFDC7-D186-4C25-BCE2-9E557E93CB7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1批\636658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moncepry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</TotalTime>
  <Words>937</Words>
  <Application>Microsoft Office PowerPoint</Application>
  <PresentationFormat>宽屏</PresentationFormat>
  <Paragraphs>103</Paragraphs>
  <Slides>23</Slides>
  <Notes>21</Notes>
  <HiddenSlides>0</HiddenSlides>
  <MMClips>6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等线</vt:lpstr>
      <vt:lpstr>字魂59号-创粗黑</vt:lpstr>
      <vt:lpstr>Arial</vt:lpstr>
      <vt:lpstr>Calibri</vt:lpstr>
      <vt:lpstr>第一PPT，www.1ppt.com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第一PPT，www.1ppt.com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清新郁金香欧美画册</dc:title>
  <dc:creator>第一PPT</dc:creator>
  <cp:keywords>www.1ppt.com</cp:keywords>
  <dc:description>www.1ppt.com</dc:description>
  <cp:lastModifiedBy>昊轩 杜</cp:lastModifiedBy>
  <cp:revision>98</cp:revision>
  <dcterms:created xsi:type="dcterms:W3CDTF">2017-08-18T03:02:00Z</dcterms:created>
  <dcterms:modified xsi:type="dcterms:W3CDTF">2025-11-11T07:25:20Z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